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6" r:id="rId3"/>
    <p:sldId id="270" r:id="rId4"/>
    <p:sldId id="271" r:id="rId5"/>
    <p:sldId id="297" r:id="rId6"/>
    <p:sldId id="298" r:id="rId7"/>
    <p:sldId id="300" r:id="rId8"/>
    <p:sldId id="299" r:id="rId9"/>
    <p:sldId id="272" r:id="rId10"/>
    <p:sldId id="273" r:id="rId11"/>
    <p:sldId id="274" r:id="rId12"/>
    <p:sldId id="301" r:id="rId13"/>
    <p:sldId id="302" r:id="rId14"/>
    <p:sldId id="303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87" r:id="rId28"/>
    <p:sldId id="305" r:id="rId29"/>
    <p:sldId id="306" r:id="rId30"/>
    <p:sldId id="307" r:id="rId31"/>
    <p:sldId id="308" r:id="rId32"/>
    <p:sldId id="311" r:id="rId33"/>
    <p:sldId id="312" r:id="rId34"/>
    <p:sldId id="309" r:id="rId35"/>
    <p:sldId id="310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8514" autoAdjust="0"/>
  </p:normalViewPr>
  <p:slideViewPr>
    <p:cSldViewPr snapToGrid="0">
      <p:cViewPr varScale="1">
        <p:scale>
          <a:sx n="76" d="100"/>
          <a:sy n="76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7595-FCF4-4099-BD8C-13459FCC7DA5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82645-4708-44BD-8BD9-71C144DEF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5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Статья, описывающая процесс сборки </a:t>
            </a:r>
            <a:r>
              <a:rPr lang="en-US" dirty="0"/>
              <a:t>https://dev.to/kcrnac/net-execution-process-explained-c-1b7a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Описание работы менеджера пакетов </a:t>
            </a:r>
            <a:r>
              <a:rPr lang="en-US" dirty="0"/>
              <a:t>https://learn.microsoft.com/ru-ru/nuget/what-is-nuget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18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Git</a:t>
            </a:r>
            <a:r>
              <a:rPr lang="ru-RU" dirty="0"/>
              <a:t> представляет свои данные скорее как серию снимков миниатюрной файловой системы. С помощью </a:t>
            </a:r>
            <a:r>
              <a:rPr lang="ru-RU" dirty="0" err="1"/>
              <a:t>Git</a:t>
            </a:r>
            <a:r>
              <a:rPr lang="ru-RU" dirty="0"/>
              <a:t> каждый раз, когда вы фиксируете или сохраняете состояние своего проекта, </a:t>
            </a:r>
            <a:r>
              <a:rPr lang="ru-RU" dirty="0" err="1"/>
              <a:t>Git</a:t>
            </a:r>
            <a:r>
              <a:rPr lang="ru-RU" dirty="0"/>
              <a:t> в основном делает снимок того, как выглядят все ваши файлы в данный момент, и сохраняет ссылку на этот снимок. Для большей эффективности, если файлы не изменились, </a:t>
            </a:r>
            <a:r>
              <a:rPr lang="ru-RU" dirty="0" err="1"/>
              <a:t>Git</a:t>
            </a:r>
            <a:r>
              <a:rPr lang="ru-RU" dirty="0"/>
              <a:t> не сохраняет файл снова, а только ссылку на предыдущий идентичный файл, который он уже сохранил. </a:t>
            </a:r>
            <a:r>
              <a:rPr lang="ru-RU" dirty="0" err="1"/>
              <a:t>Git</a:t>
            </a:r>
            <a:r>
              <a:rPr lang="ru-RU" dirty="0"/>
              <a:t> думает о своих данных скорее как о </a:t>
            </a:r>
            <a:r>
              <a:rPr lang="ru-RU" b="1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потоке моментальных снимков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Все в </a:t>
            </a:r>
            <a:r>
              <a:rPr lang="ru-RU" dirty="0" err="1"/>
              <a:t>Git</a:t>
            </a:r>
            <a:r>
              <a:rPr lang="ru-RU" dirty="0"/>
              <a:t> проверяется перед сохранением, а затем на него ссылается эта контрольная сумма. Это означает, что невозможно изменить содержимое любого файла или каталога без ведома </a:t>
            </a:r>
            <a:r>
              <a:rPr lang="ru-RU" dirty="0" err="1"/>
              <a:t>Git</a:t>
            </a:r>
            <a:r>
              <a:rPr lang="ru-RU" dirty="0"/>
              <a:t>. Эта функциональность встроена в </a:t>
            </a:r>
            <a:r>
              <a:rPr lang="ru-RU" dirty="0" err="1"/>
              <a:t>Git</a:t>
            </a:r>
            <a:r>
              <a:rPr lang="ru-RU" dirty="0"/>
              <a:t> на самых низких уровнях и является неотъемлемой частью его философии</a:t>
            </a:r>
            <a:r>
              <a:rPr lang="en-US" dirty="0"/>
              <a:t>. </a:t>
            </a:r>
            <a:r>
              <a:rPr lang="ru-RU" dirty="0"/>
              <a:t>Используется хэш </a:t>
            </a:r>
            <a:r>
              <a:rPr lang="en-US" dirty="0"/>
              <a:t>SHA-1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87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 У </a:t>
            </a:r>
            <a:r>
              <a:rPr lang="ru-RU" b="0" i="0" dirty="0" err="1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 есть три основных состояния, в которых могут находиться ваши файлы: </a:t>
            </a:r>
            <a:r>
              <a:rPr lang="ru-RU" b="1" i="0" dirty="0">
                <a:solidFill>
                  <a:srgbClr val="4E443C"/>
                </a:solidFill>
                <a:effectLst/>
                <a:latin typeface="Courier"/>
              </a:rPr>
              <a:t>измененный</a:t>
            </a: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1" i="0" dirty="0">
                <a:solidFill>
                  <a:srgbClr val="4E443C"/>
                </a:solidFill>
                <a:effectLst/>
                <a:latin typeface="Courier"/>
              </a:rPr>
              <a:t>промежуточный</a:t>
            </a: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1" i="0" dirty="0">
                <a:solidFill>
                  <a:srgbClr val="4E443C"/>
                </a:solidFill>
                <a:effectLst/>
                <a:latin typeface="Courier"/>
              </a:rPr>
              <a:t>зафиксированный</a:t>
            </a: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Измененный означает, что вы изменили файл, но еще не зафиксировали его в своей базе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Stageded</a:t>
            </a: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 означает, что вы отметили измененный файл в его текущей версии для перехода к следующему снимку фиксации.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Зафиксированный означает, что данные надежно хранятся в вашей локальной базе данных.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47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92433"/>
                </a:solidFill>
                <a:effectLst/>
                <a:latin typeface="Manrope"/>
              </a:rPr>
              <a:t>Под веткой принято понимать независимую последовательность коммитов в хронологическом порядке. Однако конкретно в </a:t>
            </a:r>
            <a:r>
              <a:rPr lang="ru-RU" b="0" i="0" dirty="0" err="1">
                <a:solidFill>
                  <a:srgbClr val="092433"/>
                </a:solidFill>
                <a:effectLst/>
                <a:latin typeface="Manrope"/>
              </a:rPr>
              <a:t>Git</a:t>
            </a:r>
            <a:r>
              <a:rPr lang="ru-RU" b="0" i="0" dirty="0">
                <a:solidFill>
                  <a:srgbClr val="092433"/>
                </a:solidFill>
                <a:effectLst/>
                <a:latin typeface="Manrope"/>
              </a:rPr>
              <a:t> реализация ветки выполнена как указатель на последний коммит в рассматриваемой ветке. После создания ветки уже новый указатель ссылается на текущий коммит.</a:t>
            </a:r>
            <a:endParaRPr lang="en-US" b="0" i="0" dirty="0">
              <a:solidFill>
                <a:srgbClr val="092433"/>
              </a:solidFill>
              <a:effectLst/>
              <a:latin typeface="Manrope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28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82645-4708-44BD-8BD9-71C144DEFD9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2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E67B7-8B86-328F-B7EC-B1BF2A576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9CDB87-CA93-4BE7-35CF-A0C68EDF3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0E2DA8-8EAF-33A0-3065-C716BF3E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01D051-4978-EF7F-8C8A-3F244BC2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B9766E-6D6E-8A4C-658A-B4685CE0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1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0FEB8-DA1D-02DC-B5C2-755D5259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08DD26-2A62-77FD-1C83-3B3882EAC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4A89C9-6D79-3B2C-6B15-AEF4507A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E70559-F67E-CA20-365A-2B0DDAFB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736514-470B-0377-D0F6-5D31A6DE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5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93FE35-8AF2-DD78-796E-56EC68636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B660D9-45FD-7890-3D0F-E47BD8B39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5E59F6-A2CA-A130-A170-4BCEBFD8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39BC6-BAA9-14F7-E5F0-45F92CF9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43F45-277D-2C12-D898-2C9E77A3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9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02B64-7A03-AC61-9E5C-F4F4D956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FDECA-25F9-183C-D3B7-DD5F7B11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7809E4-C3AA-7FFF-66D9-82958219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5A159-D873-5BF8-F8CB-3C05B127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FD8BDA-8665-8883-9E4D-14AD25E2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2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31642-8603-DDAE-C5AF-BB3C0685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25BA09-5383-933C-E291-BDB4B710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069EBF-C0B5-9EB4-DCC1-9E8BACFF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32AC16-93B3-1460-E3C7-65580E1A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152A2-48DC-5799-2499-17FE61B4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44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75EDD-FB9F-F045-EE95-10EF9D2F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C7BC94-00BF-2A5B-BF4D-C38882A64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5A367E-D4A4-00C0-F75B-8C02E2A06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43EE95-E43A-EB58-34A0-A9DDECDD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1CE8F9-1034-21B2-38EF-2A8B5C4D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EE8E6C-9A75-8F08-58CE-EB938E29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9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429E8-D3A7-B63A-2739-1D5705FF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6582CD-AB3F-25A9-B795-21CDC760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87405F-9984-D933-744C-463E03AB0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0840FB-509F-F934-5C06-61A5B0852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BB4397-1D85-C4FA-132E-1D2C7A393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1F2429-F720-BD98-422E-081D31DB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8D6B9B-B5DF-8947-4A97-B1959BB9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E5F275-C6C3-C7A7-9B49-AB9241D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47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78BE3-96E3-542D-B866-54D4D5BD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AB0066-C93A-CE44-C9C9-8492509E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86183F-4A06-0A6D-2439-9920BE59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A19C14-09EE-8DA0-35EE-10747B9F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1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B0E34C-DF03-FB68-EAB6-2F9E4120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423B85-5262-79FE-1774-FCA052A9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B42707-0180-59A5-67BB-16599978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1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69A8C-27E6-130A-0F34-2A6C96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B8BD66-0277-8F15-78C4-39A5EE217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E5280-B2C5-EB27-34F2-3D18F3D0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40CD3B-D516-8EF6-49C8-81E52299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39D0E4-C405-ED24-5E05-503B0046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A4DDD1-B00C-597F-82F6-F2A80929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59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E39A1-0DED-CE4B-5B62-BD19F0BC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54D6F2-42E9-3FEA-C6A7-740C51D9D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A8E58D-4DAC-4FC8-5B80-7961711A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0A013B-DD5C-737D-F0AB-7C157241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4E4AEB-1CB0-2CFD-BC02-DFD9847A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0ABAB9-35CC-F3B8-B086-C857480E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27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8F0C5-9240-24BB-AB2C-20ADF63F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74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6985C-F8DC-F486-A49E-0B2B6544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1F3EF-F30E-6D88-967B-040F961D8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9C0F7-D75B-4C5D-8BA2-4B6485705959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9879BD-3AFC-8225-C352-7D9D01B1A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E1DDE2-73F3-A77C-24A3-116C7FD46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430C-6405-4F43-BEE8-A9EDAAE57C2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EFAF48-7A20-BDED-6DB6-D8E23EB4BEE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53" y="24422"/>
            <a:ext cx="2322947" cy="20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ru-ru/dotnet/csharp/tour-of-cshar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6D10E-B4D8-B973-A146-B23613FFFF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Технологии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AF7337-EB00-C20F-E6CF-D664DFEC7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708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ADF6E-0578-3D38-E926-E58C622B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ru-RU" dirty="0"/>
              <a:t>версии 10.0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4C4D5-5DD0-C5C7-7BB0-7688BDF64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Описание языка читайте </a:t>
            </a:r>
            <a:r>
              <a:rPr lang="ru-RU" dirty="0">
                <a:hlinkClick r:id="rId2"/>
              </a:rPr>
              <a:t>здесь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11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810FE-3AA8-BA96-DE8B-FF85D792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сборки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5DF2813-6D6F-0A52-15AD-67869220C7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90579"/>
            <a:ext cx="5181600" cy="382143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9FDC-5A86-9501-81AA-EF7DF6BFA7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/>
              <a:t>Разработчик пишет код на C #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/>
              <a:t>Компилятор C # проверяет синтаксис и анализирует исходный код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/>
              <a:t>В результате генерируются промежуточные языки Microsoft (MSIL) (EXE или DLL)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/>
              <a:t>CLR инициализируется внутри процесса и запускает метод точки входа (</a:t>
            </a:r>
            <a:r>
              <a:rPr lang="ru-RU" sz="2000" dirty="0" err="1"/>
              <a:t>Main</a:t>
            </a:r>
            <a:r>
              <a:rPr lang="ru-RU" sz="2000" dirty="0"/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/>
              <a:t>MSIL преобразуется в машинный код JIT-компилятором</a:t>
            </a:r>
          </a:p>
        </p:txBody>
      </p:sp>
    </p:spTree>
    <p:extLst>
      <p:ext uri="{BB962C8B-B14F-4D97-AF65-F5344CB8AC3E}">
        <p14:creationId xmlns:p14="http://schemas.microsoft.com/office/powerpoint/2010/main" val="157301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C51B6B2-1B24-DD81-88A9-2B0F2E2F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86DA05-4B89-C203-3A09-95F742D3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 – </a:t>
            </a:r>
            <a:r>
              <a:rPr lang="ru-RU" dirty="0"/>
              <a:t>это среда</a:t>
            </a:r>
            <a:r>
              <a:rPr lang="en-HK" dirty="0"/>
              <a:t> </a:t>
            </a:r>
            <a:r>
              <a:rPr lang="ru-RU" dirty="0"/>
              <a:t>выполнения, которая запускает код и предоставляет сервисы, упрощающие процесс разработки.</a:t>
            </a:r>
          </a:p>
          <a:p>
            <a:r>
              <a:rPr lang="en-US" dirty="0"/>
              <a:t>CLR </a:t>
            </a:r>
            <a:r>
              <a:rPr lang="ru-RU" dirty="0"/>
              <a:t>предоставляет следующие возможности: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Управление памятью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Границы безопасности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Безопасность использования типов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Обработка исключений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Сборка мусора (</a:t>
            </a:r>
            <a:r>
              <a:rPr lang="en-US" b="1" dirty="0"/>
              <a:t>Garbage collection</a:t>
            </a:r>
            <a:r>
              <a:rPr lang="ru-RU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Улучшение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48851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1544C-50A8-63C8-0A97-2D041E8E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Компиляция исходного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3DEF4-0EBE-1DB3-713D-EAC9AF04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При компиляции в управляемый код компилятор преобразует ваш исходный код в промежуточный язык Microsoft (MSIL), который представляет собой независимый от процессора набор инструкций, которые можно эффективно преобразовать в собственный код.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9882D6-BC56-23FF-8071-A147A1EA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273550"/>
            <a:ext cx="76200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11DF938-BE45-4CA6-94F3-E5F9A965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89732" cy="1600200"/>
          </a:xfrm>
        </p:spPr>
        <p:txBody>
          <a:bodyPr/>
          <a:lstStyle/>
          <a:p>
            <a:r>
              <a:rPr lang="ru-RU" dirty="0"/>
              <a:t>Структура управляемого модуля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91176E9-A444-E33D-C742-FA99073DB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512" y="1984375"/>
            <a:ext cx="3389312" cy="4873625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3CE332B8-7353-B7FF-C53D-24BE3211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7441724" cy="3811588"/>
          </a:xfrm>
        </p:spPr>
        <p:txBody>
          <a:bodyPr>
            <a:normAutofit/>
          </a:bodyPr>
          <a:lstStyle/>
          <a:p>
            <a:pPr algn="just"/>
            <a:r>
              <a:rPr lang="ru-RU" sz="2000" dirty="0"/>
              <a:t>Помимо создания MSIL, компилятор, ориентированный на CLR, должен создавать полные метаданные для каждого управляемого модуля. Вкратце, метаданные — это набор таблиц данных, которые описывают то, что определено в модуле, например типы и их члены, а также то, на что ссылается управляемый модуль, например импортированные типы и их члены и т. д.</a:t>
            </a:r>
          </a:p>
          <a:p>
            <a:pPr algn="just"/>
            <a:r>
              <a:rPr lang="ru-RU" sz="2000" dirty="0"/>
              <a:t>Метаданные всегда встраиваются в тот же EXE/DLL-файл, что и код (MSIL), что делает невозможным их разделение.</a:t>
            </a:r>
          </a:p>
        </p:txBody>
      </p:sp>
    </p:spTree>
    <p:extLst>
      <p:ext uri="{BB962C8B-B14F-4D97-AF65-F5344CB8AC3E}">
        <p14:creationId xmlns:p14="http://schemas.microsoft.com/office/powerpoint/2010/main" val="264538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E248C-A424-F14C-5057-BD067954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потребуется?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C66BCD-0D34-4511-EA0D-CD39CD6A0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SDK – </a:t>
            </a:r>
            <a:r>
              <a:rPr lang="ru-RU" dirty="0"/>
              <a:t>набор инструментов для разработки</a:t>
            </a:r>
          </a:p>
          <a:p>
            <a:r>
              <a:rPr lang="en-US" dirty="0"/>
              <a:t>Runtime – </a:t>
            </a:r>
            <a:r>
              <a:rPr lang="ru-RU" dirty="0"/>
              <a:t>среда выполнения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332868-0559-D982-9CE0-BF7BFB73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94246"/>
            <a:ext cx="11353800" cy="24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7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47FCA-9CF1-DD0B-DA96-890B9DD6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ru-RU" dirty="0"/>
              <a:t> – пакетный менеджер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2A358-4CAD-0CD6-48FE-3A6F8656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Пакетный менеджер для </a:t>
            </a:r>
            <a:r>
              <a:rPr lang="en-US" dirty="0" err="1"/>
              <a:t>.Net</a:t>
            </a:r>
            <a:endParaRPr lang="en-US" dirty="0"/>
          </a:p>
          <a:p>
            <a:r>
              <a:rPr lang="ru-RU" dirty="0"/>
              <a:t>Пакеты устанавливаются при наличии доступа в сеть «Интернет»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3076" name="Picture 4" descr="Relationship between package creators, package hosts, and package consumers">
            <a:extLst>
              <a:ext uri="{FF2B5EF4-FFF2-40B4-BE49-F238E27FC236}">
                <a16:creationId xmlns:a16="http://schemas.microsoft.com/office/drawing/2014/main" id="{721FF63C-5E58-A77D-CFEC-334A0169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3245693"/>
            <a:ext cx="6848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5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AFDB4-1AE7-F78B-7DE7-780358DE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ru-RU" dirty="0"/>
              <a:t> – пакетный менеджер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97102-46A0-912E-C854-7FF6ACEF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Возможен поиск пакетов с помощью </a:t>
            </a:r>
            <a:r>
              <a:rPr lang="en-US" dirty="0"/>
              <a:t>Visual Studio</a:t>
            </a:r>
          </a:p>
          <a:p>
            <a:pPr algn="just"/>
            <a:r>
              <a:rPr lang="ru-RU" dirty="0"/>
              <a:t>Возможен поиск пакетов с помощью официального сайта</a:t>
            </a:r>
          </a:p>
          <a:p>
            <a:pPr algn="just"/>
            <a:r>
              <a:rPr lang="ru-RU" dirty="0"/>
              <a:t>При установке пакетов обратите внимание на:</a:t>
            </a:r>
          </a:p>
          <a:p>
            <a:pPr marL="1200150" lvl="1" indent="-514350" algn="just">
              <a:buFont typeface="+mj-lt"/>
              <a:buAutoNum type="arabicPeriod"/>
            </a:pPr>
            <a:r>
              <a:rPr lang="ru-RU" sz="2800" dirty="0"/>
              <a:t>Совместимость версии библиотеки с версией </a:t>
            </a:r>
            <a:r>
              <a:rPr lang="en-US" sz="2800" dirty="0"/>
              <a:t>runtime</a:t>
            </a:r>
          </a:p>
          <a:p>
            <a:pPr marL="1200150" lvl="1" indent="-514350" algn="just">
              <a:buFont typeface="+mj-lt"/>
              <a:buAutoNum type="arabicPeriod"/>
            </a:pPr>
            <a:r>
              <a:rPr lang="ru-RU" sz="2800" dirty="0"/>
              <a:t>Количество скачиваний и ссылку на издателя пакета</a:t>
            </a:r>
          </a:p>
          <a:p>
            <a:pPr marL="1200150" lvl="1" indent="-514350" algn="just">
              <a:buFont typeface="+mj-lt"/>
              <a:buAutoNum type="arabicPeriod"/>
            </a:pPr>
            <a:r>
              <a:rPr lang="ru-RU" sz="2800" dirty="0"/>
              <a:t>При установке пакетов с помощью консоли указывайте версию, иначе будет устанавливаться последняя доступная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312264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A8290-C4B0-9808-ADA2-B02D5024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ru-RU" dirty="0"/>
              <a:t> – пакетный менеджер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4114A-7344-45D5-AEC1-27D43C3CD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Добавление пакета в проект:</a:t>
            </a:r>
            <a:endParaRPr lang="nn-NO" b="0" i="0" dirty="0">
              <a:effectLst/>
              <a:latin typeface="Consolas" panose="020B0609020204030204" pitchFamily="49" charset="0"/>
            </a:endParaRPr>
          </a:p>
          <a:p>
            <a:r>
              <a:rPr lang="nn-NO" b="1" i="0" dirty="0">
                <a:effectLst/>
                <a:latin typeface="Consolas" panose="020B0609020204030204" pitchFamily="49" charset="0"/>
              </a:rPr>
              <a:t>dotnet add </a:t>
            </a:r>
            <a:r>
              <a:rPr lang="nn-NO" b="1" i="0" dirty="0">
                <a:solidFill>
                  <a:srgbClr val="161616"/>
                </a:solidFill>
                <a:effectLst/>
                <a:latin typeface="Consolas" panose="020B0609020204030204" pitchFamily="49" charset="0"/>
              </a:rPr>
              <a:t>package Microsoft.EntityFrameworkCore</a:t>
            </a:r>
          </a:p>
          <a:p>
            <a:endParaRPr lang="ru-RU" dirty="0">
              <a:solidFill>
                <a:srgbClr val="161616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161616"/>
                </a:solidFill>
                <a:latin typeface="Consolas" panose="020B0609020204030204" pitchFamily="49" charset="0"/>
              </a:rPr>
              <a:t>Удаление пакета из проекта:</a:t>
            </a:r>
            <a:endParaRPr lang="nn-NO" dirty="0">
              <a:solidFill>
                <a:srgbClr val="161616"/>
              </a:solidFill>
              <a:latin typeface="Consolas" panose="020B0609020204030204" pitchFamily="49" charset="0"/>
            </a:endParaRPr>
          </a:p>
          <a:p>
            <a:r>
              <a:rPr lang="en-US" b="1" i="0" dirty="0">
                <a:effectLst/>
                <a:latin typeface="Consolas" panose="020B0609020204030204" pitchFamily="49" charset="0"/>
              </a:rPr>
              <a:t>dotnet remove </a:t>
            </a:r>
            <a:r>
              <a:rPr lang="en-US" b="1" i="0" dirty="0">
                <a:solidFill>
                  <a:srgbClr val="161616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</a:rPr>
              <a:t>Newtonsoft.Json</a:t>
            </a:r>
            <a:endParaRPr lang="en-US" b="1" i="0" dirty="0">
              <a:solidFill>
                <a:srgbClr val="161616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161616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161616"/>
                </a:solidFill>
                <a:latin typeface="Consolas" panose="020B0609020204030204" pitchFamily="49" charset="0"/>
              </a:rPr>
              <a:t>Список пакетов, добавленных в проект</a:t>
            </a:r>
            <a:endParaRPr lang="en-US" dirty="0">
              <a:solidFill>
                <a:srgbClr val="161616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dotnet list package</a:t>
            </a:r>
            <a:endParaRPr lang="ru-RU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12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08347-9477-26CD-D4E0-E70F2DB2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</a:t>
            </a:r>
            <a:r>
              <a:rPr lang="en-US" dirty="0"/>
              <a:t> – </a:t>
            </a:r>
            <a:r>
              <a:rPr lang="ru-RU" dirty="0"/>
              <a:t>система контроля версий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DCD4086-4072-D421-C0C7-F62C8F894C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728"/>
            <a:ext cx="10515600" cy="40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74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BCD79-F297-3543-5423-F5A00811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Лекция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555A01-7D7F-6038-27B1-0C54AEC5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 err="1"/>
              <a:t>.Net</a:t>
            </a:r>
            <a:r>
              <a:rPr lang="en-US" sz="3600" dirty="0"/>
              <a:t> – </a:t>
            </a:r>
            <a:r>
              <a:rPr lang="ru-RU" sz="3600" dirty="0" err="1"/>
              <a:t>плафторма</a:t>
            </a:r>
            <a:r>
              <a:rPr lang="ru-RU" sz="3600" dirty="0"/>
              <a:t>, стандарт языка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Git – </a:t>
            </a:r>
            <a:r>
              <a:rPr lang="ru-RU" sz="3600" dirty="0"/>
              <a:t>средство контроля версий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600" dirty="0"/>
              <a:t>Основной стек  </a:t>
            </a:r>
            <a:r>
              <a:rPr lang="en-US" sz="3600" dirty="0"/>
              <a:t>web-</a:t>
            </a:r>
            <a:r>
              <a:rPr lang="ru-RU" sz="3600" dirty="0"/>
              <a:t>технологий на базе </a:t>
            </a:r>
            <a:r>
              <a:rPr lang="en-HK" sz="3600" dirty="0" err="1"/>
              <a:t>.Net</a:t>
            </a:r>
            <a:endParaRPr lang="en-HK" sz="3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97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08347-9477-26CD-D4E0-E70F2DB2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</a:t>
            </a:r>
            <a:r>
              <a:rPr lang="en-US" dirty="0"/>
              <a:t> – </a:t>
            </a:r>
            <a:r>
              <a:rPr lang="ru-RU" dirty="0"/>
              <a:t>система контроля версий</a:t>
            </a:r>
          </a:p>
        </p:txBody>
      </p:sp>
      <p:pic>
        <p:nvPicPr>
          <p:cNvPr id="1026" name="Picture 2" descr="Рабочее дерево, промежуточная область и каталог Git">
            <a:extLst>
              <a:ext uri="{FF2B5EF4-FFF2-40B4-BE49-F238E27FC236}">
                <a16:creationId xmlns:a16="http://schemas.microsoft.com/office/drawing/2014/main" id="{3CED6548-802E-751C-8C9D-9B405EFAE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73287"/>
            <a:ext cx="7620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4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08347-9477-26CD-D4E0-E70F2DB2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</a:t>
            </a:r>
            <a:r>
              <a:rPr lang="en-US" dirty="0"/>
              <a:t> – </a:t>
            </a:r>
            <a:r>
              <a:rPr lang="ru-RU" dirty="0"/>
              <a:t>система контроля версий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76EA12FD-71BD-F471-88FB-FB9FA44C1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0950"/>
            <a:ext cx="10515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79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AD5C0-24EF-1E84-14BC-33418AD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33454CB-5C18-B33C-EE67-55DE75DC2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341" y="1825625"/>
            <a:ext cx="9007318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8671C-B39F-B1D4-B7C0-6EF921EF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 – full stack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6B449-9B01-A2F6-1065-C992814C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Frontend: HTML + CSS</a:t>
            </a:r>
          </a:p>
          <a:p>
            <a:pPr marL="1600200" lvl="2" indent="-457200"/>
            <a:r>
              <a:rPr lang="en-US" sz="3200" dirty="0"/>
              <a:t>React</a:t>
            </a:r>
          </a:p>
          <a:p>
            <a:pPr marL="1600200" lvl="2" indent="-457200"/>
            <a:r>
              <a:rPr lang="en-US" sz="3200" dirty="0"/>
              <a:t>Angular</a:t>
            </a:r>
          </a:p>
          <a:p>
            <a:pPr marL="1600200" lvl="2" indent="-457200"/>
            <a:r>
              <a:rPr lang="en-US" sz="3200" dirty="0"/>
              <a:t>Vue</a:t>
            </a:r>
          </a:p>
          <a:p>
            <a:r>
              <a:rPr lang="en-US" dirty="0"/>
              <a:t>Backend: ASP .NET Core + Web-</a:t>
            </a:r>
            <a:r>
              <a:rPr lang="ru-RU" dirty="0"/>
              <a:t>сервер</a:t>
            </a:r>
          </a:p>
          <a:p>
            <a:pPr marL="1600200" lvl="2" indent="-457200"/>
            <a:r>
              <a:rPr lang="ru-RU" sz="3200" dirty="0"/>
              <a:t>	</a:t>
            </a:r>
            <a:r>
              <a:rPr lang="en-US" sz="3200" dirty="0"/>
              <a:t>Apache</a:t>
            </a:r>
            <a:endParaRPr lang="ru-RU" sz="3200" dirty="0"/>
          </a:p>
          <a:p>
            <a:pPr marL="1600200" lvl="2" indent="-457200"/>
            <a:r>
              <a:rPr lang="ru-RU" sz="3200" dirty="0"/>
              <a:t>	</a:t>
            </a:r>
            <a:r>
              <a:rPr lang="en-US" sz="3200" dirty="0"/>
              <a:t>Nginx</a:t>
            </a:r>
            <a:endParaRPr lang="ru-RU" sz="3200" dirty="0"/>
          </a:p>
          <a:p>
            <a:pPr marL="1600200" lvl="2" indent="-457200"/>
            <a:r>
              <a:rPr lang="ru-RU" sz="3200" dirty="0"/>
              <a:t>	</a:t>
            </a:r>
            <a:r>
              <a:rPr lang="en-US" sz="3200" dirty="0" err="1"/>
              <a:t>LiteSpeed</a:t>
            </a:r>
            <a:endParaRPr lang="ru-RU" sz="3200" dirty="0"/>
          </a:p>
          <a:p>
            <a:pPr marL="1600200" lvl="2" indent="-457200"/>
            <a:r>
              <a:rPr lang="ru-RU" sz="3200" dirty="0"/>
              <a:t>	</a:t>
            </a:r>
            <a:r>
              <a:rPr lang="en-US" sz="3200" dirty="0"/>
              <a:t>Microsoft IIS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6351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2B1ED-CC18-E7DE-8BBB-6DFF2C81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 – Web API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7751CF-031B-AF3A-BD00-0C88F0D17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133" y="1825625"/>
            <a:ext cx="870373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1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0880-0500-E779-E26A-99A322BA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 – Real Time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14AD63-DBAF-4E99-ADE1-58D4D172F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933" y="1825625"/>
            <a:ext cx="8690133" cy="4895850"/>
          </a:xfrm>
        </p:spPr>
      </p:pic>
    </p:spTree>
    <p:extLst>
      <p:ext uri="{BB962C8B-B14F-4D97-AF65-F5344CB8AC3E}">
        <p14:creationId xmlns:p14="http://schemas.microsoft.com/office/powerpoint/2010/main" val="299636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DE858-7991-FEA9-D117-A85A133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 – Microservices</a:t>
            </a:r>
            <a:endParaRPr lang="ru-RU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E6D6341-C091-4B68-ECB7-0F9E5CE91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84" y="1825625"/>
            <a:ext cx="7586632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9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8281-7F3A-DFB0-4429-0F034177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.NET Core – EF Core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6E58F80-900D-3842-BAC6-53C438204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4229"/>
            <a:ext cx="10515600" cy="47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A1AA-352B-97A9-7B35-F3ABCEFF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31884769-6EBE-E6D4-3C35-7A3ADBAE1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41" y="1597025"/>
            <a:ext cx="9179718" cy="4895850"/>
          </a:xfrm>
        </p:spPr>
      </p:pic>
    </p:spTree>
    <p:extLst>
      <p:ext uri="{BB962C8B-B14F-4D97-AF65-F5344CB8AC3E}">
        <p14:creationId xmlns:p14="http://schemas.microsoft.com/office/powerpoint/2010/main" val="181153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393D-4B7A-0528-A303-95D9D2E1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AE42B-75CB-B6E7-6882-B6051D87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4B8BDD-3F06-BF8C-D96B-ACC9E2DF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654" y="1561465"/>
            <a:ext cx="9206691" cy="4895850"/>
          </a:xfrm>
        </p:spPr>
      </p:pic>
    </p:spTree>
    <p:extLst>
      <p:ext uri="{BB962C8B-B14F-4D97-AF65-F5344CB8AC3E}">
        <p14:creationId xmlns:p14="http://schemas.microsoft.com/office/powerpoint/2010/main" val="66617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2E52D-B121-E131-9A9D-026E92D0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.Net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15E3DE-FF36-C5B9-468E-DE9226FAF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Платформа для разработки программного обеспечения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FAA1F-361E-C61B-0928-E007BD62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63"/>
            <a:ext cx="12192000" cy="5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6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C2C4-D223-F69D-A04F-33965F55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49DF8-69AD-0DEF-6E3F-CB43C8A6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996084-B593-9E29-1A36-A1E400F3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443" y="1690688"/>
            <a:ext cx="9135113" cy="4895850"/>
          </a:xfrm>
        </p:spPr>
      </p:pic>
    </p:spTree>
    <p:extLst>
      <p:ext uri="{BB962C8B-B14F-4D97-AF65-F5344CB8AC3E}">
        <p14:creationId xmlns:p14="http://schemas.microsoft.com/office/powerpoint/2010/main" val="49642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7E0AA-FC8C-FBA7-87F7-35C6B3A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40611-2119-4C0B-92B9-4311910E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01152-63E9-8232-E28D-DEE83FF9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Builder 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</a:rPr>
              <a:t>необходим для: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Установки конфигурации приложения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Добавления сервисов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Настройки </a:t>
            </a:r>
            <a:r>
              <a:rPr lang="ru-RU" dirty="0" err="1"/>
              <a:t>логгирования</a:t>
            </a:r>
            <a:r>
              <a:rPr lang="ru-RU" dirty="0"/>
              <a:t> в приложении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Установки окружения приложения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Конфигурации объектов </a:t>
            </a:r>
            <a:r>
              <a:rPr lang="ru-RU" dirty="0" err="1"/>
              <a:t>IHostBuilder</a:t>
            </a:r>
            <a:r>
              <a:rPr lang="ru-RU" dirty="0"/>
              <a:t> и </a:t>
            </a:r>
            <a:r>
              <a:rPr lang="ru-RU" dirty="0" err="1"/>
              <a:t>IWebHostBuilder</a:t>
            </a:r>
            <a:r>
              <a:rPr lang="ru-RU" dirty="0"/>
              <a:t>, которые применяются для создания хоста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7177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85ACC-0808-F104-ECF6-BAA65583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3E867-6287-360B-4ED9-041E2D12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builder.Services.AddControllers</a:t>
            </a:r>
            <a:r>
              <a:rPr lang="en-US" dirty="0"/>
              <a:t>()</a:t>
            </a:r>
            <a:r>
              <a:rPr lang="ru-RU" dirty="0"/>
              <a:t> – в веб-приложениях контроллер обрабатывает HTTP-запросы, вызывает модели и выбирает представления для отображения данных пользователю. Например, если пользователь нажимает кнопку «Удалить заказ», то контроллер отмечает этот заказ в модели удалённым.</a:t>
            </a:r>
            <a:endParaRPr lang="en-US" dirty="0"/>
          </a:p>
          <a:p>
            <a:pPr algn="just"/>
            <a:r>
              <a:rPr lang="en-US" dirty="0" err="1"/>
              <a:t>builder.Services.AddEndpointsApiExplorer</a:t>
            </a:r>
            <a:r>
              <a:rPr lang="en-US" dirty="0"/>
              <a:t>()</a:t>
            </a:r>
            <a:r>
              <a:rPr lang="ru-RU" dirty="0"/>
              <a:t> – регистрирует сервис, который предоставляет информацию о конечных точках.</a:t>
            </a:r>
            <a:endParaRPr lang="en-US" dirty="0"/>
          </a:p>
          <a:p>
            <a:r>
              <a:rPr lang="en-US" dirty="0" err="1"/>
              <a:t>builder.Services.AddSwaggerGen</a:t>
            </a:r>
            <a:r>
              <a:rPr lang="en-US" dirty="0"/>
              <a:t>() - </a:t>
            </a:r>
            <a:r>
              <a:rPr lang="ru-RU" dirty="0"/>
              <a:t>это машиночитаемое представление </a:t>
            </a:r>
            <a:r>
              <a:rPr lang="ru-RU" dirty="0" err="1"/>
              <a:t>RESTful</a:t>
            </a:r>
            <a:r>
              <a:rPr lang="ru-RU" dirty="0"/>
              <a:t> API, которое обеспечивает поддержку интерактивной документации, создание клиентских SDK и возможность поиска.</a:t>
            </a:r>
          </a:p>
        </p:txBody>
      </p:sp>
    </p:spTree>
    <p:extLst>
      <p:ext uri="{BB962C8B-B14F-4D97-AF65-F5344CB8AC3E}">
        <p14:creationId xmlns:p14="http://schemas.microsoft.com/office/powerpoint/2010/main" val="389177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9104-E09C-52C9-6D14-9F3F60D2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7D7F6-2AA8-6753-A22E-988F5BA2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E38B0A-B4FE-531F-2B9D-69BCE1B1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443" y="1690688"/>
            <a:ext cx="9135113" cy="4895850"/>
          </a:xfrm>
        </p:spPr>
      </p:pic>
    </p:spTree>
    <p:extLst>
      <p:ext uri="{BB962C8B-B14F-4D97-AF65-F5344CB8AC3E}">
        <p14:creationId xmlns:p14="http://schemas.microsoft.com/office/powerpoint/2010/main" val="222231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6F79-6268-2E52-9FBE-D681EE66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AC4BD-23A5-41C2-249D-F0FEB69F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50526A-295F-BDB8-0E20-BFCEEAD83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– </a:t>
            </a:r>
            <a:r>
              <a:rPr lang="ru-RU" dirty="0"/>
              <a:t>добавляет для проекта переадресацию на тот же ресурс только по протоколу </a:t>
            </a:r>
            <a:r>
              <a:rPr lang="ru-RU" dirty="0" err="1"/>
              <a:t>https</a:t>
            </a:r>
            <a:r>
              <a:rPr lang="ru-RU" dirty="0"/>
              <a:t> (если приложение имеет поддержку SSL)</a:t>
            </a:r>
            <a:r>
              <a:rPr lang="en-US" dirty="0"/>
              <a:t>.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"</a:t>
            </a:r>
            <a:r>
              <a:rPr lang="en-US" sz="2200" dirty="0" err="1">
                <a:latin typeface="Consolas" panose="020B0609020204030204" pitchFamily="49" charset="0"/>
              </a:rPr>
              <a:t>ShopApp</a:t>
            </a:r>
            <a:r>
              <a:rPr lang="en-US" sz="2200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commandName</a:t>
            </a:r>
            <a:r>
              <a:rPr lang="en-US" sz="2200" dirty="0">
                <a:latin typeface="Consolas" panose="020B0609020204030204" pitchFamily="49" charset="0"/>
              </a:rPr>
              <a:t>": "Project",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dotnetRunMessages</a:t>
            </a:r>
            <a:r>
              <a:rPr lang="en-US" sz="22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launchBrowser</a:t>
            </a:r>
            <a:r>
              <a:rPr lang="en-US" sz="22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launchUrl</a:t>
            </a:r>
            <a:r>
              <a:rPr lang="en-US" sz="2200" dirty="0">
                <a:latin typeface="Consolas" panose="020B0609020204030204" pitchFamily="49" charset="0"/>
              </a:rPr>
              <a:t>": "swagger",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applicationUrl</a:t>
            </a:r>
            <a:r>
              <a:rPr lang="en-US" sz="2200" dirty="0">
                <a:latin typeface="Consolas" panose="020B0609020204030204" pitchFamily="49" charset="0"/>
              </a:rPr>
              <a:t>": "https://localhost:7227;http://localhost:5285",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"</a:t>
            </a:r>
            <a:r>
              <a:rPr lang="en-US" sz="2200" dirty="0" err="1">
                <a:latin typeface="Consolas" panose="020B0609020204030204" pitchFamily="49" charset="0"/>
              </a:rPr>
              <a:t>environmentVariables</a:t>
            </a:r>
            <a:r>
              <a:rPr lang="en-US" sz="2200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"ASPNETCORE_ENVIRONMENT": "Development"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  <a:endParaRPr lang="ru-RU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74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5FC2-A2DC-5BA7-5CD2-7791226C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F5659-6FEE-3573-917C-1B0DBC6C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A42E3-22B7-9177-1C3C-D4E8AFB3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app.UseAuthorization</a:t>
            </a:r>
            <a:r>
              <a:rPr lang="en-US" dirty="0">
                <a:solidFill>
                  <a:srgbClr val="000000"/>
                </a:solidFill>
              </a:rPr>
              <a:t>() – </a:t>
            </a:r>
            <a:r>
              <a:rPr lang="ru-RU" dirty="0">
                <a:solidFill>
                  <a:srgbClr val="000000"/>
                </a:solidFill>
              </a:rPr>
              <a:t>добавляем в приложение авторизацию.</a:t>
            </a:r>
            <a:endParaRPr lang="en-US" dirty="0">
              <a:solidFill>
                <a:srgbClr val="000000"/>
              </a:solidFill>
            </a:endParaRPr>
          </a:p>
          <a:p>
            <a:pPr algn="just"/>
            <a:endParaRPr lang="ru-RU" sz="2400" dirty="0">
              <a:solidFill>
                <a:srgbClr val="000000"/>
              </a:solidFill>
            </a:endParaRPr>
          </a:p>
          <a:p>
            <a:pPr algn="just"/>
            <a:r>
              <a:rPr lang="ru-RU" sz="3600" dirty="0"/>
              <a:t>Авторизация представляет процесс определения прав пользователя в системе, к каким ресурсам приложения он имеет право доступа и при каких условиях.</a:t>
            </a:r>
          </a:p>
          <a:p>
            <a:pPr algn="just"/>
            <a:r>
              <a:rPr lang="ru-RU" sz="3600" dirty="0"/>
              <a:t>Хотя авторизация представляет отдельный независимый процесс, тем не менее для нее также необходимо, чтобы приложение</a:t>
            </a:r>
            <a:r>
              <a:rPr lang="en-US" sz="3600" dirty="0"/>
              <a:t> </a:t>
            </a:r>
            <a:r>
              <a:rPr lang="ru-RU" sz="3600" dirty="0"/>
              <a:t>применяло аутентификацию.</a:t>
            </a:r>
          </a:p>
        </p:txBody>
      </p:sp>
    </p:spTree>
    <p:extLst>
      <p:ext uri="{BB962C8B-B14F-4D97-AF65-F5344CB8AC3E}">
        <p14:creationId xmlns:p14="http://schemas.microsoft.com/office/powerpoint/2010/main" val="377185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1B94-C93A-A5CD-783A-9AE8DE1C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58E7F-6FC0-4BC5-3E9D-861BD2B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C03BDE-AF02-EB29-FBD6-54DED0B4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app.MapControllers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– отображает маршруты (запросы) на существующие контроллеры.</a:t>
            </a:r>
          </a:p>
          <a:p>
            <a:pPr algn="just"/>
            <a:endParaRPr lang="ru-RU" sz="44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1FB2A-9A2D-7915-D7C8-13A03584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11" y="2600458"/>
            <a:ext cx="6535578" cy="38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2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7EF7A-E964-5714-8696-D0B78122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  <a:br>
              <a:rPr lang="ru-RU" dirty="0"/>
            </a:br>
            <a:r>
              <a:rPr lang="ru-RU" dirty="0"/>
              <a:t>Запускаем 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1FEB969-18AF-4E9B-D05A-008656CCD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4471"/>
            <a:ext cx="10515600" cy="4378157"/>
          </a:xfrm>
        </p:spPr>
      </p:pic>
    </p:spTree>
    <p:extLst>
      <p:ext uri="{BB962C8B-B14F-4D97-AF65-F5344CB8AC3E}">
        <p14:creationId xmlns:p14="http://schemas.microsoft.com/office/powerpoint/2010/main" val="19255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6E96D-439A-CA48-6072-38F4B0CA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F193D1-B202-AD24-D845-D709C99B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61" y="1825625"/>
            <a:ext cx="9067878" cy="4895850"/>
          </a:xfrm>
        </p:spPr>
      </p:pic>
    </p:spTree>
    <p:extLst>
      <p:ext uri="{BB962C8B-B14F-4D97-AF65-F5344CB8AC3E}">
        <p14:creationId xmlns:p14="http://schemas.microsoft.com/office/powerpoint/2010/main" val="1631184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E2349-7192-C9BE-F216-EBE0E7C5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простое </a:t>
            </a: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872007-5B42-DA6A-2465-67B85B06B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978" y="1825625"/>
            <a:ext cx="9280043" cy="4895850"/>
          </a:xfrm>
        </p:spPr>
      </p:pic>
    </p:spTree>
    <p:extLst>
      <p:ext uri="{BB962C8B-B14F-4D97-AF65-F5344CB8AC3E}">
        <p14:creationId xmlns:p14="http://schemas.microsoft.com/office/powerpoint/2010/main" val="37644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8ABAE-2D0F-9709-1A17-FAC89D10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архитектура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1BFEF93-3C47-B130-3F46-68CF9EA28E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11" y="1825625"/>
            <a:ext cx="9223977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77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5A420-36CE-5904-2E1D-051CCEB8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документации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09CB16-2F11-3C15-F801-E23F110CC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48" y="1690688"/>
            <a:ext cx="9152903" cy="4895850"/>
          </a:xfrm>
        </p:spPr>
      </p:pic>
    </p:spTree>
    <p:extLst>
      <p:ext uri="{BB962C8B-B14F-4D97-AF65-F5344CB8AC3E}">
        <p14:creationId xmlns:p14="http://schemas.microsoft.com/office/powerpoint/2010/main" val="1058785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82E0-0A5E-08BB-C5F7-91B4B22A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документации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C1A98B-B5B3-3FC7-2ED9-52643FF8A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48" y="1825625"/>
            <a:ext cx="9152903" cy="4895850"/>
          </a:xfrm>
        </p:spPr>
      </p:pic>
    </p:spTree>
    <p:extLst>
      <p:ext uri="{BB962C8B-B14F-4D97-AF65-F5344CB8AC3E}">
        <p14:creationId xmlns:p14="http://schemas.microsoft.com/office/powerpoint/2010/main" val="2871579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BD3FB-8684-6B8F-E8C0-117B818C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документации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D94ABE-B01A-A05E-75E2-46EC0F5CE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878" y="1825625"/>
            <a:ext cx="9126244" cy="4895850"/>
          </a:xfrm>
        </p:spPr>
      </p:pic>
    </p:spTree>
    <p:extLst>
      <p:ext uri="{BB962C8B-B14F-4D97-AF65-F5344CB8AC3E}">
        <p14:creationId xmlns:p14="http://schemas.microsoft.com/office/powerpoint/2010/main" val="45691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241E9-DD3A-D13E-116E-4C2BDF6D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документации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A6CEDED-9FF8-0B3A-3F28-02A4A2AE8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541"/>
            <a:ext cx="10515600" cy="4146018"/>
          </a:xfrm>
        </p:spPr>
      </p:pic>
    </p:spTree>
    <p:extLst>
      <p:ext uri="{BB962C8B-B14F-4D97-AF65-F5344CB8AC3E}">
        <p14:creationId xmlns:p14="http://schemas.microsoft.com/office/powerpoint/2010/main" val="151224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87A71-74A6-8C46-2A98-8F56C1A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Традиционные </a:t>
            </a:r>
            <a:r>
              <a:rPr lang="en-US" dirty="0"/>
              <a:t>Web-</a:t>
            </a:r>
            <a:r>
              <a:rPr lang="ru-RU" dirty="0"/>
              <a:t>приложения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8727A9-7B20-0B29-67AA-D2426D385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158"/>
            <a:ext cx="10515600" cy="47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2FAFF-C646-C896-F366-C6ADA6D9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SPA-</a:t>
            </a:r>
            <a:r>
              <a:rPr lang="ru-RU" dirty="0"/>
              <a:t>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849756-F817-C30C-5A8F-ACBD1BC3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79930"/>
            <a:ext cx="9753600" cy="4587240"/>
          </a:xfrm>
        </p:spPr>
      </p:pic>
    </p:spTree>
    <p:extLst>
      <p:ext uri="{BB962C8B-B14F-4D97-AF65-F5344CB8AC3E}">
        <p14:creationId xmlns:p14="http://schemas.microsoft.com/office/powerpoint/2010/main" val="417955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4D04DD-0601-FC18-442E-1B139A57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Советы по выбору архитектуры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8C16FE-01BB-DAA2-E5AB-C744713AA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Традиционные </a:t>
            </a:r>
            <a:r>
              <a:rPr lang="en-US" dirty="0"/>
              <a:t>Web-App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BF3444-E483-D056-FBF2-BBF18C1DD6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На стороне клиента к приложению применяются минимальные требования, например, используются только функции чтения.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Приложение должно работать в браузерах без поддержки JavaScript.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Ваше приложение является общедоступным </a:t>
            </a:r>
            <a:r>
              <a:rPr lang="en-US" sz="2400" dirty="0"/>
              <a:t>(</a:t>
            </a:r>
            <a:r>
              <a:rPr lang="ru-RU" sz="2400" dirty="0"/>
              <a:t>индексируется поисковыми системами).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9467270-A5D6-5C83-0FB8-95B366DB9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SPA-App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887A4CC-8E84-BE74-DAF4-F8192CC8CB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В приложении требуется полнофункциональный пользовательский интерфейс.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Ваша команда знакома с JavaScript, </a:t>
            </a:r>
            <a:r>
              <a:rPr lang="ru-RU" sz="2400" dirty="0" err="1"/>
              <a:t>TypeScript</a:t>
            </a:r>
            <a:r>
              <a:rPr lang="ru-RU" sz="2400" dirty="0"/>
              <a:t> или </a:t>
            </a:r>
            <a:r>
              <a:rPr lang="ru-RU" sz="2400" dirty="0" err="1"/>
              <a:t>WebAssembly</a:t>
            </a:r>
            <a:r>
              <a:rPr lang="ru-RU" sz="2400" dirty="0"/>
              <a:t> разработкой.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В вашем приложении должен предоставляться API для других внутренних или общедоступных клиентов.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2145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CCCC3-BA0A-1B89-43A8-E6838165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F198A5C-6877-A595-89E6-CB8539C84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08" y="1825625"/>
            <a:ext cx="974578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0B299-E935-4306-2827-74BA390C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Версии платформы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B44FE7-8220-3DD8-7D83-2DADDA5F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127" y="1825625"/>
            <a:ext cx="7297745" cy="4895850"/>
          </a:xfrm>
        </p:spPr>
      </p:pic>
    </p:spTree>
    <p:extLst>
      <p:ext uri="{BB962C8B-B14F-4D97-AF65-F5344CB8AC3E}">
        <p14:creationId xmlns:p14="http://schemas.microsoft.com/office/powerpoint/2010/main" val="17523553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1159</Words>
  <Application>Microsoft Office PowerPoint</Application>
  <PresentationFormat>Широкоэкранный</PresentationFormat>
  <Paragraphs>145</Paragraphs>
  <Slides>43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Arial</vt:lpstr>
      <vt:lpstr>Calibri</vt:lpstr>
      <vt:lpstr>Cascadia Mono</vt:lpstr>
      <vt:lpstr>Consolas</vt:lpstr>
      <vt:lpstr>Courier</vt:lpstr>
      <vt:lpstr>Manrope</vt:lpstr>
      <vt:lpstr>Тема Office</vt:lpstr>
      <vt:lpstr>Технологии программирования</vt:lpstr>
      <vt:lpstr>Лекция №1</vt:lpstr>
      <vt:lpstr>.Net </vt:lpstr>
      <vt:lpstr>Базовая архитектура</vt:lpstr>
      <vt:lpstr>Традиционные Web-приложения</vt:lpstr>
      <vt:lpstr>SPA-приложения</vt:lpstr>
      <vt:lpstr>Советы по выбору архитектуры</vt:lpstr>
      <vt:lpstr>RabbitMQ</vt:lpstr>
      <vt:lpstr>Версии платформы</vt:lpstr>
      <vt:lpstr>C# версии 10.0</vt:lpstr>
      <vt:lpstr>Процесс сборки</vt:lpstr>
      <vt:lpstr>CLR</vt:lpstr>
      <vt:lpstr>Компиляция исходного кода</vt:lpstr>
      <vt:lpstr>Структура управляемого модуля</vt:lpstr>
      <vt:lpstr>Что нам потребуется?</vt:lpstr>
      <vt:lpstr>Nuget – пакетный менеджер</vt:lpstr>
      <vt:lpstr>Nuget – пакетный менеджер</vt:lpstr>
      <vt:lpstr>Nuget – пакетный менеджер</vt:lpstr>
      <vt:lpstr>Git – система контроля версий</vt:lpstr>
      <vt:lpstr>Git – система контроля версий</vt:lpstr>
      <vt:lpstr>Git – система контроля версий</vt:lpstr>
      <vt:lpstr>ASP .NET Core</vt:lpstr>
      <vt:lpstr>ASP .NET Core – full stack</vt:lpstr>
      <vt:lpstr>ASP .NET Core – Web API</vt:lpstr>
      <vt:lpstr>ASP .NET Core – Real Time</vt:lpstr>
      <vt:lpstr>ASP .NET Core – Microservices</vt:lpstr>
      <vt:lpstr>ASP .NET Core – EF Core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</vt:lpstr>
      <vt:lpstr>Создаём простое web-приложение Запускаем приложение</vt:lpstr>
      <vt:lpstr>Создаём простое web-приложение</vt:lpstr>
      <vt:lpstr>Создаём простое web-приложение</vt:lpstr>
      <vt:lpstr>Генерация документации</vt:lpstr>
      <vt:lpstr>Генерация документации</vt:lpstr>
      <vt:lpstr>Генерация документации</vt:lpstr>
      <vt:lpstr>Генерация документации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Петров</dc:creator>
  <cp:lastModifiedBy>Иван Петров</cp:lastModifiedBy>
  <cp:revision>51</cp:revision>
  <dcterms:created xsi:type="dcterms:W3CDTF">2024-09-02T04:38:38Z</dcterms:created>
  <dcterms:modified xsi:type="dcterms:W3CDTF">2025-02-03T10:34:53Z</dcterms:modified>
</cp:coreProperties>
</file>